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</p:sldIdLst>
  <p:sldSz cx="18288000" cy="10287000"/>
  <p:notesSz cx="6858000" cy="9144000"/>
  <p:embeddedFontLst>
    <p:embeddedFont>
      <p:font typeface="DM Sans" pitchFamily="2" charset="0"/>
      <p:regular r:id="rId32"/>
    </p:embeddedFont>
    <p:embeddedFont>
      <p:font typeface="DM Sans Bold" panose="020B0604020202020204" charset="0"/>
      <p:regular r:id="rId33"/>
    </p:embeddedFont>
    <p:embeddedFont>
      <p:font typeface="Montserrat Bold" panose="020B0604020202020204" charset="0"/>
      <p:regular r:id="rId34"/>
    </p:embeddedFont>
    <p:embeddedFont>
      <p:font typeface="Montserrat Heavy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58" y="-6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96238" y="2114441"/>
            <a:ext cx="6763062" cy="6058118"/>
          </a:xfrm>
          <a:custGeom>
            <a:avLst/>
            <a:gdLst/>
            <a:ahLst/>
            <a:cxnLst/>
            <a:rect l="l" t="t" r="r" b="b"/>
            <a:pathLst>
              <a:path w="6763062" h="6058118">
                <a:moveTo>
                  <a:pt x="0" y="0"/>
                </a:moveTo>
                <a:lnTo>
                  <a:pt x="6763062" y="0"/>
                </a:lnTo>
                <a:lnTo>
                  <a:pt x="6763062" y="6058118"/>
                </a:lnTo>
                <a:lnTo>
                  <a:pt x="0" y="6058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49" t="-25658" r="-18346" b="-3029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01471" y="9525325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5874" y="2818657"/>
            <a:ext cx="8826831" cy="221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5"/>
              </a:lnSpc>
            </a:pPr>
            <a:r>
              <a:rPr lang="en-US" sz="8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PROPOSAL SKRIPSI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5874" y="5252938"/>
            <a:ext cx="820381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dirty="0" err="1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Rancang</a:t>
            </a:r>
            <a:r>
              <a:rPr lang="en-US" sz="2600" dirty="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Bangun</a:t>
            </a:r>
            <a:r>
              <a:rPr lang="en-US" sz="2600" dirty="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Sistem</a:t>
            </a:r>
            <a:r>
              <a:rPr lang="en-US" sz="2600" dirty="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600" dirty="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Alternatif</a:t>
            </a:r>
            <a:r>
              <a:rPr lang="en-US" sz="2600" dirty="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2600" dirty="0" err="1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Lingkungan</a:t>
            </a:r>
            <a:r>
              <a:rPr lang="en-US" sz="2600" dirty="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 Off-Grid </a:t>
            </a:r>
            <a:r>
              <a:rPr lang="en-US" sz="2600" dirty="0" err="1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Berbasis</a:t>
            </a:r>
            <a:r>
              <a:rPr lang="en-US" sz="2600" dirty="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 Multi-Hop </a:t>
            </a:r>
            <a:r>
              <a:rPr lang="en-US" sz="2600" dirty="0" err="1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600" dirty="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 LoRa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76185" y="6576168"/>
            <a:ext cx="30750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spc="48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Oleh: </a:t>
            </a:r>
          </a:p>
          <a:p>
            <a:pPr algn="just">
              <a:lnSpc>
                <a:spcPts val="2800"/>
              </a:lnSpc>
            </a:pPr>
            <a:r>
              <a:rPr lang="en-US" sz="2000" b="1" spc="48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IQBAL AL-AYYUBI</a:t>
            </a:r>
          </a:p>
          <a:p>
            <a:pPr algn="just">
              <a:lnSpc>
                <a:spcPts val="2800"/>
              </a:lnSpc>
            </a:pPr>
            <a:r>
              <a:rPr lang="en-US" sz="2000" spc="48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22081010217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5874" y="6576168"/>
            <a:ext cx="351822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spc="48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Pengampu: </a:t>
            </a:r>
          </a:p>
          <a:p>
            <a:pPr algn="just">
              <a:lnSpc>
                <a:spcPts val="2800"/>
              </a:lnSpc>
            </a:pPr>
            <a:r>
              <a:rPr lang="en-US" sz="2000" b="1" spc="48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Dr. Basuki Rahmat, S.Si. MT.</a:t>
            </a:r>
          </a:p>
          <a:p>
            <a:pPr algn="just">
              <a:lnSpc>
                <a:spcPts val="2800"/>
              </a:lnSpc>
            </a:pPr>
            <a:r>
              <a:rPr lang="en-US" sz="2000" spc="48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19690723 202121 1 002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010919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148246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287436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728994"/>
            <a:ext cx="5817143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Penelitian Terdahulu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7799" y="3834723"/>
            <a:ext cx="11857133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 point-to-point mencapai jarak efektif hingga ±2 km di area urban dengan interferensi, menggunakan frekuensi 433 MHz dan modul LILYGO T-Beam (ESP32 + SX1276).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7799" y="4972050"/>
            <a:ext cx="11857133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RSSI menunjukkan penurunan seiring bertambahnya jarak — dari sekitar −20 dBm (jarak dekat) hingga −120 dBm (jarak 2 km).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7799" y="6111240"/>
            <a:ext cx="11857133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Penerapan komunikasi multi-hop mesh dengan tiga node (A–B–C) memperluas jangkauan hingga 3 km tanpa penurunan performa signifikan.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90557"/>
            <a:ext cx="15657262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Enhancing Situational Awareness with LoRa Mesh Networks: Communication in Internet-Deprived Areas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010919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148246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287436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728994"/>
            <a:ext cx="5817143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Penelitian Terdahulu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7799" y="3834723"/>
            <a:ext cx="11857133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Pengembangan firmware open-source bernama rf95 modem untuk modul LoRa berbasis mikrokontroler (ESP32, Heltec, TTGO, dsb.)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7799" y="4972050"/>
            <a:ext cx="11857133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Membangun aplikasi chat LoRa berbasis smartphone (Android, iOS, PC) untuk komunikasi device-to-device tanpa infrastruktur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7799" y="6111240"/>
            <a:ext cx="11857133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Jarak komunikasi stabil perkotaan tercapai hingga 1,09 km (SF7) dan 2,89 km (SF12). Sedangkan pada pedesaan, komunikasi stabil hingga 1,31 km (SF7) dan 1,64 km (SF12)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590557"/>
            <a:ext cx="15657262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LoRa-based Device-to-Device Smartphone Communication for Crisis Scenarios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583268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486238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241712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7158986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728994"/>
            <a:ext cx="5817143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Penelitian Terdahulu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7799" y="3462785"/>
            <a:ext cx="1185713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Mengembangkan komunikasi multi-hop pada jaringan LoRa tanpa gateway dengan node relay.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7799" y="4278630"/>
            <a:ext cx="11857133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Hasil Uji </a:t>
            </a:r>
          </a:p>
          <a:p>
            <a:pPr marL="453390" lvl="1" indent="-226695" algn="just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Indoor → Packet Reception Ratio (PRR) meningkat hingga 2,47 kali dibanding satu hop.</a:t>
            </a:r>
          </a:p>
          <a:p>
            <a:pPr marL="453390" lvl="1" indent="-226695" algn="just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Outdoor → PRR naik dari 8,11% menjadi 96,63% dengan penambahan relay.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7799" y="6121229"/>
            <a:ext cx="1185713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Konfigurasi optimum: delay 100 ms per hop menghasilkan PRR tinggi dengan RTT terendah.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7799" y="7038503"/>
            <a:ext cx="11857133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Multi-hop efektif memperluas jangkauan dan meningkatkan PRR, tetapi jumlah hop berlebih bisa menurunkan performa karena trafik padat.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590557"/>
            <a:ext cx="15657262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Multi-hop Communication between LoRa End Devices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558080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601761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5"/>
                </a:lnTo>
                <a:lnTo>
                  <a:pt x="0" y="421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836201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5"/>
                </a:lnTo>
                <a:lnTo>
                  <a:pt x="0" y="421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728994"/>
            <a:ext cx="5817143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Penelitian Terdahulu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6878" y="3437597"/>
            <a:ext cx="1297012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Pengembangan system komunikasi pengiriman pesan berbasis IoT menggunakan ESP32 dan LoRa RA-02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6878" y="4313429"/>
            <a:ext cx="12228131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Sistem menggunakan ESP32 sebagai access point yang mengelola layanan pesan dengan protokol WebSocket untuk komunikasi dua arah.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6878" y="5547869"/>
            <a:ext cx="12228131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Uji coba menunjukkan sistem mampu menjaga komunikasi yang stabil di berbagai kondisi lingkungan dengan optimasi konsumsi daya (low-power algorithms) untuk memperpanjang usia baterai.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90557"/>
            <a:ext cx="15657262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LoRa-Powered IoT Messaging System for Internet-Free Communication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988827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932513"/>
            <a:ext cx="457424" cy="421974"/>
          </a:xfrm>
          <a:custGeom>
            <a:avLst/>
            <a:gdLst/>
            <a:ahLst/>
            <a:cxnLst/>
            <a:rect l="l" t="t" r="r" b="b"/>
            <a:pathLst>
              <a:path w="457424" h="421974">
                <a:moveTo>
                  <a:pt x="0" y="0"/>
                </a:moveTo>
                <a:lnTo>
                  <a:pt x="457424" y="0"/>
                </a:lnTo>
                <a:lnTo>
                  <a:pt x="457424" y="421974"/>
                </a:lnTo>
                <a:lnTo>
                  <a:pt x="0" y="421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728994"/>
            <a:ext cx="5817143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Penelitian Terdahulu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6878" y="3868344"/>
            <a:ext cx="12228131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Prototipe komunikasi antar smartphone tanpa internet dan jaringan seluler untuk daerah bencana.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6878" y="4644180"/>
            <a:ext cx="12228131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LoRa mendukung komunikasi stabil hingga ±250 meter, lebih jauh dengan penambahan node relay dan Waktu pengiriman pesan meningkat seiring penambahan jarak.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590557"/>
            <a:ext cx="15657262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RANCANG BANGUN ALAT KOMUNIKASI ANTAR SMARTPHONE MELALUI JARINGAN NIRKABEL LORA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01085" y="3604219"/>
            <a:ext cx="6758215" cy="4283018"/>
          </a:xfrm>
          <a:custGeom>
            <a:avLst/>
            <a:gdLst/>
            <a:ahLst/>
            <a:cxnLst/>
            <a:rect l="l" t="t" r="r" b="b"/>
            <a:pathLst>
              <a:path w="6758215" h="4283018">
                <a:moveTo>
                  <a:pt x="0" y="0"/>
                </a:moveTo>
                <a:lnTo>
                  <a:pt x="6758215" y="0"/>
                </a:lnTo>
                <a:lnTo>
                  <a:pt x="6758215" y="4283018"/>
                </a:lnTo>
                <a:lnTo>
                  <a:pt x="0" y="4283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2415" y="1732036"/>
            <a:ext cx="3223170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Dasar Teori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869" y="3584257"/>
            <a:ext cx="8219131" cy="293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Pertukaran data antar perangkat tanpa kabel fisik, menggunakan gelombang elektromagnetik.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Contoh teknologi: Wi-Fi, Bluetooth, LoRa.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Setiap teknologi nirkabel memiliki karakteristik yang berbeda-beda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97259" y="2868053"/>
            <a:ext cx="5565868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0"/>
              </a:lnSpc>
            </a:pPr>
            <a:r>
              <a:rPr lang="en-US" sz="20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Perbandingan Teknologi Komunikasi Nirkabel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869" y="2819157"/>
            <a:ext cx="821913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Teknologi Komunikasi Nirkabel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01819" y="4124865"/>
            <a:ext cx="4857481" cy="3204936"/>
          </a:xfrm>
          <a:custGeom>
            <a:avLst/>
            <a:gdLst/>
            <a:ahLst/>
            <a:cxnLst/>
            <a:rect l="l" t="t" r="r" b="b"/>
            <a:pathLst>
              <a:path w="4857481" h="3204936">
                <a:moveTo>
                  <a:pt x="0" y="0"/>
                </a:moveTo>
                <a:lnTo>
                  <a:pt x="4857481" y="0"/>
                </a:lnTo>
                <a:lnTo>
                  <a:pt x="4857481" y="3204935"/>
                </a:lnTo>
                <a:lnTo>
                  <a:pt x="0" y="3204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02" t="-40445" r="-8436" b="-3997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2415" y="1732036"/>
            <a:ext cx="3223170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Dasar Teori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869" y="3541152"/>
            <a:ext cx="10812189" cy="533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Teknologi komunikasi nirkabel dengan modulasi Chirp Spread Spectrum (CSS) untuk mendukung komunikasi jarak jauh dengan konsumsi daya rendah. 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Bekerja pada frekuensi 433 MHz, 868 MHz, atau 915 MHz, 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Jangkauan komunikasi hingga puluhan kilometer tergantung kondisi lingkungan. 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Parameter LoRa meliputi spreading factor (SF), bandwidth (BW), dan coding rate (CR) untuk menyeimbangkan jangkauan, kecepatan data, dan efisiensi energi.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4869" y="2819157"/>
            <a:ext cx="821913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475504" y="3112527"/>
            <a:ext cx="5783796" cy="5089741"/>
          </a:xfrm>
          <a:custGeom>
            <a:avLst/>
            <a:gdLst/>
            <a:ahLst/>
            <a:cxnLst/>
            <a:rect l="l" t="t" r="r" b="b"/>
            <a:pathLst>
              <a:path w="5783796" h="5089741">
                <a:moveTo>
                  <a:pt x="0" y="0"/>
                </a:moveTo>
                <a:lnTo>
                  <a:pt x="5783796" y="0"/>
                </a:lnTo>
                <a:lnTo>
                  <a:pt x="5783796" y="5089741"/>
                </a:lnTo>
                <a:lnTo>
                  <a:pt x="0" y="5089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2415" y="1732036"/>
            <a:ext cx="3223170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Dasar Teori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869" y="3322077"/>
            <a:ext cx="9830716" cy="473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Dikembangkan oleh Espressif Systems sebagai generasi lanjutan ESP8266 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Dilengkapi prosesor dual-core dengan kecepatan hingga 240 MHz, memori internal, serta dukungan konektivitas Wi-Fi dan Bluetooth. 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Antarmuka GPIO, SPI, I²C, dan UART 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Fleksibel untuk mengendalikan berbagai sensor maupun modul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Banyak diaplikasi pada Internet of Things (IoT)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4869" y="2600082"/>
            <a:ext cx="821913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Mikrokontroler ESP32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175977">
            <a:off x="12706573" y="3188618"/>
            <a:ext cx="4447624" cy="4278067"/>
          </a:xfrm>
          <a:custGeom>
            <a:avLst/>
            <a:gdLst/>
            <a:ahLst/>
            <a:cxnLst/>
            <a:rect l="l" t="t" r="r" b="b"/>
            <a:pathLst>
              <a:path w="4447624" h="4278067">
                <a:moveTo>
                  <a:pt x="0" y="0"/>
                </a:moveTo>
                <a:lnTo>
                  <a:pt x="4447625" y="0"/>
                </a:lnTo>
                <a:lnTo>
                  <a:pt x="4447625" y="4278066"/>
                </a:lnTo>
                <a:lnTo>
                  <a:pt x="0" y="4278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69" t="-16202" r="-13506" b="-1580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2415" y="1732036"/>
            <a:ext cx="3223170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Dasar Teori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869" y="3598423"/>
            <a:ext cx="10271506" cy="413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Papan pengembang terintegrasi berbasis mikrokontroler ESP32 dilengkapi transceiver LoRa SX1276/SX1278.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Memiliki layar OLED 0.96 inci untuk menampilkan informasi langsung.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Mendukung Wi-Fi dan Bluetooth v4.2 sebagai konektivitas tambahan.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Antarmuka lengkap: GPIO, I²C, SPI, UART, ADC, DAC, dan slot microSD.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Sumber daya fleksibel: micro USB atau baterai Li-Po (dengan konektor JST).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4869" y="2819157"/>
            <a:ext cx="821913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LILYGO TTGO LoRa32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34680" y="5836976"/>
            <a:ext cx="2842542" cy="3001724"/>
          </a:xfrm>
          <a:custGeom>
            <a:avLst/>
            <a:gdLst/>
            <a:ahLst/>
            <a:cxnLst/>
            <a:rect l="l" t="t" r="r" b="b"/>
            <a:pathLst>
              <a:path w="2842542" h="3001724">
                <a:moveTo>
                  <a:pt x="0" y="0"/>
                </a:moveTo>
                <a:lnTo>
                  <a:pt x="2842542" y="0"/>
                </a:lnTo>
                <a:lnTo>
                  <a:pt x="2842542" y="3001723"/>
                </a:lnTo>
                <a:lnTo>
                  <a:pt x="0" y="3001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910" t="-8945" r="-18522" b="-2119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26826" y="6269713"/>
            <a:ext cx="5547663" cy="2380606"/>
          </a:xfrm>
          <a:custGeom>
            <a:avLst/>
            <a:gdLst/>
            <a:ahLst/>
            <a:cxnLst/>
            <a:rect l="l" t="t" r="r" b="b"/>
            <a:pathLst>
              <a:path w="5547663" h="2380606">
                <a:moveTo>
                  <a:pt x="0" y="0"/>
                </a:moveTo>
                <a:lnTo>
                  <a:pt x="5547663" y="0"/>
                </a:lnTo>
                <a:lnTo>
                  <a:pt x="5547663" y="2380606"/>
                </a:lnTo>
                <a:lnTo>
                  <a:pt x="0" y="2380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14" t="-97006" r="-17807" b="-11228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32415" y="1732036"/>
            <a:ext cx="3223170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Dasar Teori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4869" y="4257731"/>
            <a:ext cx="6964809" cy="133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Dua perangkat berkomunikasi langsung tanpa perantara.</a:t>
            </a:r>
          </a:p>
          <a:p>
            <a:pPr marL="388622" lvl="1" indent="-194311" algn="just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Setiap node → transceiver (dapat mengirim &amp; menerima).</a:t>
            </a:r>
          </a:p>
          <a:p>
            <a:pPr marL="388622" lvl="1" indent="-194311" algn="just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Sederhana &amp; cepat.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73860" y="4328518"/>
            <a:ext cx="8219131" cy="133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Pesan dikirim melalui satu atau lebih node perantara (relay)</a:t>
            </a:r>
          </a:p>
          <a:p>
            <a:pPr marL="388622" lvl="1" indent="-194311" algn="just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Memperluas jangkauan komunikasi melebihi batas P2P.</a:t>
            </a:r>
          </a:p>
          <a:p>
            <a:pPr marL="388622" lvl="1" indent="-194311" algn="just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Efektif untuk wilayah luas atau dengan banyak hambatan.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4869" y="2819157"/>
            <a:ext cx="821913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Arsitektur Jaringan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4869" y="3763622"/>
            <a:ext cx="8219131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Peer-to-peer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73860" y="3763622"/>
            <a:ext cx="8219131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Multi-Hop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5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ILMU KOMPUTER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0134" y="1832581"/>
            <a:ext cx="7627731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DAFTAR ISI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0436" y="3546764"/>
            <a:ext cx="5288475" cy="396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b="1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Latar Belakang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b="1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Rumusan Masalah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b="1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Tujuan Penelitian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b="1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Manfaat Penelitian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b="1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Batasan Masalah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13628" y="3951576"/>
            <a:ext cx="5288475" cy="315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b="1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Penelitian Terdahulu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b="1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Dasar Teori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b="1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Metode Penelitian</a:t>
            </a:r>
          </a:p>
          <a:p>
            <a:pPr marL="690879" lvl="1" indent="-345439" algn="l">
              <a:lnSpc>
                <a:spcPts val="6399"/>
              </a:lnSpc>
              <a:buFont typeface="Arial"/>
              <a:buChar char="•"/>
            </a:pPr>
            <a:r>
              <a:rPr lang="en-US" sz="3199" b="1">
                <a:solidFill>
                  <a:srgbClr val="0C1D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Tahapan Penelitian</a:t>
            </a:r>
          </a:p>
        </p:txBody>
      </p:sp>
      <p:sp>
        <p:nvSpPr>
          <p:cNvPr id="7" name="Freeform 7"/>
          <p:cNvSpPr/>
          <p:nvPr/>
        </p:nvSpPr>
        <p:spPr>
          <a:xfrm>
            <a:off x="15569234" y="8449152"/>
            <a:ext cx="1052409" cy="263102"/>
          </a:xfrm>
          <a:custGeom>
            <a:avLst/>
            <a:gdLst/>
            <a:ahLst/>
            <a:cxnLst/>
            <a:rect l="l" t="t" r="r" b="b"/>
            <a:pathLst>
              <a:path w="1052409" h="263102">
                <a:moveTo>
                  <a:pt x="0" y="0"/>
                </a:moveTo>
                <a:lnTo>
                  <a:pt x="1052409" y="0"/>
                </a:lnTo>
                <a:lnTo>
                  <a:pt x="1052409" y="263102"/>
                </a:lnTo>
                <a:lnTo>
                  <a:pt x="0" y="263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01471" y="9525325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2" name="Freeform 12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43866" y="3473097"/>
            <a:ext cx="3773039" cy="3773039"/>
          </a:xfrm>
          <a:custGeom>
            <a:avLst/>
            <a:gdLst/>
            <a:ahLst/>
            <a:cxnLst/>
            <a:rect l="l" t="t" r="r" b="b"/>
            <a:pathLst>
              <a:path w="3773039" h="3773039">
                <a:moveTo>
                  <a:pt x="0" y="0"/>
                </a:moveTo>
                <a:lnTo>
                  <a:pt x="3773039" y="0"/>
                </a:lnTo>
                <a:lnTo>
                  <a:pt x="3773039" y="3773039"/>
                </a:lnTo>
                <a:lnTo>
                  <a:pt x="0" y="3773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43866" y="7640009"/>
            <a:ext cx="3773039" cy="594254"/>
          </a:xfrm>
          <a:custGeom>
            <a:avLst/>
            <a:gdLst/>
            <a:ahLst/>
            <a:cxnLst/>
            <a:rect l="l" t="t" r="r" b="b"/>
            <a:pathLst>
              <a:path w="3773039" h="594254">
                <a:moveTo>
                  <a:pt x="0" y="0"/>
                </a:moveTo>
                <a:lnTo>
                  <a:pt x="3773039" y="0"/>
                </a:lnTo>
                <a:lnTo>
                  <a:pt x="3773039" y="594254"/>
                </a:lnTo>
                <a:lnTo>
                  <a:pt x="0" y="59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32415" y="1732036"/>
            <a:ext cx="3223170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Dasar Teori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4869" y="3500336"/>
            <a:ext cx="10476342" cy="353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Firmware open-source berbasis LoRa untuk membangun jaringan komunikasi desentralisasi.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Mendukung arsitektur multi-hop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Dilengkapi fitur hop limit, retransmisi, dan deduplikasi pesan untuk menjaga agar jaringan tetap efisien.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Terhubung ke smartphone melalui Bluetooth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869" y="2819157"/>
            <a:ext cx="821913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Meshtastic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38440" y="2446722"/>
            <a:ext cx="4637377" cy="5761859"/>
          </a:xfrm>
          <a:custGeom>
            <a:avLst/>
            <a:gdLst/>
            <a:ahLst/>
            <a:cxnLst/>
            <a:rect l="l" t="t" r="r" b="b"/>
            <a:pathLst>
              <a:path w="4637377" h="5761859">
                <a:moveTo>
                  <a:pt x="0" y="0"/>
                </a:moveTo>
                <a:lnTo>
                  <a:pt x="4637378" y="0"/>
                </a:lnTo>
                <a:lnTo>
                  <a:pt x="4637378" y="5761858"/>
                </a:lnTo>
                <a:lnTo>
                  <a:pt x="0" y="5761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003" t="-19112" r="-36930" b="-1846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2415" y="1732036"/>
            <a:ext cx="3223170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Dasar Teori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869" y="3760227"/>
            <a:ext cx="9687236" cy="413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Perangkat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lunak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berjalan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pada smartphone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tablet (Android/iOS).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Menyediakan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antarmuka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pengguna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mudah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diakses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Mendukung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berbagai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aktivitas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hiburan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pemantauan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data.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Dapat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memanfaatkan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fitur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bawaan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smartphone: Bluetooth, Wi-Fi, GPS,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dsb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4869" y="2819157"/>
            <a:ext cx="821913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3099" b="1" dirty="0" err="1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Aplikasi</a:t>
            </a:r>
            <a:r>
              <a:rPr lang="en-US" sz="3099" b="1" dirty="0">
                <a:solidFill>
                  <a:srgbClr val="696D7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Mobile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5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ILMU KOMPUTER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537" y="3540046"/>
            <a:ext cx="16306926" cy="252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BAB III</a:t>
            </a:r>
          </a:p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DESAIN DAN IMPLEMENTASI</a:t>
            </a:r>
          </a:p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SISTEM</a:t>
            </a:r>
          </a:p>
        </p:txBody>
      </p:sp>
      <p:sp>
        <p:nvSpPr>
          <p:cNvPr id="5" name="Freeform 5"/>
          <p:cNvSpPr/>
          <p:nvPr/>
        </p:nvSpPr>
        <p:spPr>
          <a:xfrm>
            <a:off x="15569234" y="8449152"/>
            <a:ext cx="1052409" cy="263102"/>
          </a:xfrm>
          <a:custGeom>
            <a:avLst/>
            <a:gdLst/>
            <a:ahLst/>
            <a:cxnLst/>
            <a:rect l="l" t="t" r="r" b="b"/>
            <a:pathLst>
              <a:path w="1052409" h="263102">
                <a:moveTo>
                  <a:pt x="0" y="0"/>
                </a:moveTo>
                <a:lnTo>
                  <a:pt x="1052409" y="0"/>
                </a:lnTo>
                <a:lnTo>
                  <a:pt x="1052409" y="263102"/>
                </a:lnTo>
                <a:lnTo>
                  <a:pt x="0" y="263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601471" y="9525325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0" name="Freeform 10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16302" y="2024072"/>
            <a:ext cx="6642998" cy="6277633"/>
          </a:xfrm>
          <a:custGeom>
            <a:avLst/>
            <a:gdLst/>
            <a:ahLst/>
            <a:cxnLst/>
            <a:rect l="l" t="t" r="r" b="b"/>
            <a:pathLst>
              <a:path w="6642998" h="6277633">
                <a:moveTo>
                  <a:pt x="0" y="0"/>
                </a:moveTo>
                <a:lnTo>
                  <a:pt x="6642998" y="0"/>
                </a:lnTo>
                <a:lnTo>
                  <a:pt x="6642998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4869" y="2100272"/>
            <a:ext cx="5168409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Metode Penelitian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869" y="2984182"/>
            <a:ext cx="9050605" cy="547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Jenis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penelitian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implementatif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pendekatan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Research and Development (R&amp;D).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Tahapan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penelitian</a:t>
            </a:r>
            <a:endParaRPr lang="en-US" sz="2399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Identifikasi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Masalah</a:t>
            </a:r>
            <a:endParaRPr lang="en-US" sz="2399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Pengumpulan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Informasi</a:t>
            </a:r>
            <a:endParaRPr lang="en-US" sz="2399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Perancangan</a:t>
            </a:r>
            <a:endParaRPr lang="en-US" sz="2399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Implementasi</a:t>
            </a:r>
            <a:endParaRPr lang="en-US" sz="2399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Kalibrasi</a:t>
            </a:r>
            <a:endParaRPr lang="en-US" sz="2399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Analisis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38701" y="8643161"/>
            <a:ext cx="1798201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0"/>
              </a:lnSpc>
            </a:pPr>
            <a:r>
              <a:rPr lang="en-US" sz="20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Alur Penelitian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01013" y="1825003"/>
            <a:ext cx="5351922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Tahapan Penelitian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883548"/>
            <a:ext cx="5351922" cy="4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3200" b="1">
                <a:solidFill>
                  <a:srgbClr val="696D7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Identifikasi Masalah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608464"/>
            <a:ext cx="9873642" cy="474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Wilayah terpencil &amp; situasi darurat → akses internet/seluler sering tidak tersedia.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Menimbulkan kendala komunikasi bagi masyarakat maupun tim darurat.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Diperlukan sistem komunikasi alternatif yang:</a:t>
            </a: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Bisa beroperasi tanpa internet</a:t>
            </a: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Hemat energi</a:t>
            </a: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Dapat digunakan secara luas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902342" y="2625745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02342" y="2625745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01013" y="1825003"/>
            <a:ext cx="5351922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Tahapan Penelitian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83548"/>
            <a:ext cx="5351922" cy="4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3200" b="1">
                <a:solidFill>
                  <a:srgbClr val="696D7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Pengumpulan Informasi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08464"/>
            <a:ext cx="10086315" cy="2396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Kajian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penelitian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terdahulu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→ multi-hop LoRa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meningkatkan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jangkauan</a:t>
            </a:r>
            <a:endParaRPr lang="en-US" sz="2399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Informasi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Perangkat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: TTGO LoRa32 + firmware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Meshtastic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sebagai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dasar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implementasi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08077" y="3789439"/>
            <a:ext cx="6855201" cy="2853477"/>
          </a:xfrm>
          <a:custGeom>
            <a:avLst/>
            <a:gdLst/>
            <a:ahLst/>
            <a:cxnLst/>
            <a:rect l="l" t="t" r="r" b="b"/>
            <a:pathLst>
              <a:path w="6855201" h="2853477">
                <a:moveTo>
                  <a:pt x="0" y="0"/>
                </a:moveTo>
                <a:lnTo>
                  <a:pt x="6855201" y="0"/>
                </a:lnTo>
                <a:lnTo>
                  <a:pt x="6855201" y="2853478"/>
                </a:lnTo>
                <a:lnTo>
                  <a:pt x="0" y="2853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01013" y="1825003"/>
            <a:ext cx="5351922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Tahapan Penelitian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83548"/>
            <a:ext cx="5351922" cy="4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3200" b="1">
                <a:solidFill>
                  <a:srgbClr val="696D7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Perancangan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08464"/>
            <a:ext cx="8730902" cy="353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Menyusun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arsitektur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LoRa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berbasis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TTGO LoRa32 +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Meshtastic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Setiap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node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dapat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berfungsi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sebagai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pengirim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penerima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relay.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Pesan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bisa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dikirim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melalui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node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perantara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jika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tujuan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di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luar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jangkauan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secara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langsung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40244" y="6480992"/>
            <a:ext cx="2390868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0"/>
              </a:lnSpc>
            </a:pPr>
            <a:r>
              <a:rPr lang="en-US" sz="20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Skenario Pengujian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18719" y="2330431"/>
            <a:ext cx="1775853" cy="5994439"/>
          </a:xfrm>
          <a:custGeom>
            <a:avLst/>
            <a:gdLst/>
            <a:ahLst/>
            <a:cxnLst/>
            <a:rect l="l" t="t" r="r" b="b"/>
            <a:pathLst>
              <a:path w="1775853" h="5994439">
                <a:moveTo>
                  <a:pt x="0" y="0"/>
                </a:moveTo>
                <a:lnTo>
                  <a:pt x="1775853" y="0"/>
                </a:lnTo>
                <a:lnTo>
                  <a:pt x="1775853" y="5994440"/>
                </a:lnTo>
                <a:lnTo>
                  <a:pt x="0" y="5994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01013" y="1825003"/>
            <a:ext cx="5351922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Tahapan Penelitian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83548"/>
            <a:ext cx="5351922" cy="4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3200" b="1">
                <a:solidFill>
                  <a:srgbClr val="696D7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Implementasi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08464"/>
            <a:ext cx="11905902" cy="233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Flashing firmware Meshtastic ke TTGO LoRa32.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Konfigurasi melalui aplikasi Meshtastic (parameter: spreading factor, bandwith, dan coding rate).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Node ditempatkan di lokasi berbeda → membentuk jaringan multi-hop siap diuji.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13795" y="8478848"/>
            <a:ext cx="3385701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0"/>
              </a:lnSpc>
            </a:pPr>
            <a:r>
              <a:rPr lang="en-US" sz="2000" b="1">
                <a:solidFill>
                  <a:srgbClr val="696D76"/>
                </a:solidFill>
                <a:latin typeface="DM Sans Bold"/>
                <a:ea typeface="DM Sans Bold"/>
                <a:cs typeface="DM Sans Bold"/>
                <a:sym typeface="DM Sans Bold"/>
              </a:rPr>
              <a:t>Alur Konfigurasi Meshtastic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15339" y="3707327"/>
            <a:ext cx="5743961" cy="4569477"/>
          </a:xfrm>
          <a:custGeom>
            <a:avLst/>
            <a:gdLst/>
            <a:ahLst/>
            <a:cxnLst/>
            <a:rect l="l" t="t" r="r" b="b"/>
            <a:pathLst>
              <a:path w="5743961" h="4569477">
                <a:moveTo>
                  <a:pt x="0" y="0"/>
                </a:moveTo>
                <a:lnTo>
                  <a:pt x="5743961" y="0"/>
                </a:lnTo>
                <a:lnTo>
                  <a:pt x="5743961" y="4569477"/>
                </a:lnTo>
                <a:lnTo>
                  <a:pt x="0" y="4569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68" t="-25148" r="-7303" b="-1396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01013" y="1825003"/>
            <a:ext cx="5351922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Tahapan Penelitian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83548"/>
            <a:ext cx="5351922" cy="42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3200" b="1">
                <a:solidFill>
                  <a:srgbClr val="696D7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Kalibrasi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526352"/>
            <a:ext cx="9784658" cy="293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Menyesuaikan konfigurasi LoRa Meshtastic untuk hasil optimal.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Parameter yang dikalibrasi meliputi</a:t>
            </a: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Spreading factor (SF)</a:t>
            </a: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Bandwidth (kHz)</a:t>
            </a:r>
          </a:p>
          <a:p>
            <a:pPr marL="1036317" lvl="2" indent="-345439" algn="just">
              <a:lnSpc>
                <a:spcPts val="4799"/>
              </a:lnSpc>
              <a:buFont typeface="Arial"/>
              <a:buChar char="⚬"/>
            </a:pPr>
            <a:r>
              <a:rPr lang="en-US" sz="2399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Coding Rate (CR)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5E683-0279-2042-D4AA-6CC2E38E4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353684-9852-FF05-FCC6-63021F39F818}"/>
              </a:ext>
            </a:extLst>
          </p:cNvPr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7ADA7B3-371E-D986-AEFD-B8FAE158A9BB}"/>
              </a:ext>
            </a:extLst>
          </p:cNvPr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0E43D44-82E3-6C7E-39E8-A441ACCEA5A4}"/>
                </a:ext>
              </a:extLst>
            </p:cNvPr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23B0A0E-EF6C-A189-DFF5-6F80BC96513F}"/>
                </a:ext>
              </a:extLst>
            </p:cNvPr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D37BA9A-E0E6-FCC6-7ECB-58DFC8597948}"/>
              </a:ext>
            </a:extLst>
          </p:cNvPr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89478F1-3432-006A-A548-EA55F555AB19}"/>
              </a:ext>
            </a:extLst>
          </p:cNvPr>
          <p:cNvSpPr/>
          <p:nvPr/>
        </p:nvSpPr>
        <p:spPr>
          <a:xfrm>
            <a:off x="11515339" y="3707327"/>
            <a:ext cx="5743961" cy="4569477"/>
          </a:xfrm>
          <a:custGeom>
            <a:avLst/>
            <a:gdLst/>
            <a:ahLst/>
            <a:cxnLst/>
            <a:rect l="l" t="t" r="r" b="b"/>
            <a:pathLst>
              <a:path w="5743961" h="4569477">
                <a:moveTo>
                  <a:pt x="0" y="0"/>
                </a:moveTo>
                <a:lnTo>
                  <a:pt x="5743961" y="0"/>
                </a:lnTo>
                <a:lnTo>
                  <a:pt x="5743961" y="4569477"/>
                </a:lnTo>
                <a:lnTo>
                  <a:pt x="0" y="4569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68" t="-25148" r="-7303" b="-13968"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83B12BF-47A9-CA6C-9701-504CAFA62782}"/>
              </a:ext>
            </a:extLst>
          </p:cNvPr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0F9EF9E-D55E-B126-F051-FC4EF0160868}"/>
              </a:ext>
            </a:extLst>
          </p:cNvPr>
          <p:cNvSpPr txBox="1"/>
          <p:nvPr/>
        </p:nvSpPr>
        <p:spPr>
          <a:xfrm>
            <a:off x="6101013" y="1825003"/>
            <a:ext cx="5351922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Tahapan Penelitian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58B22A2-FD70-E178-832A-8F668D44BC49}"/>
              </a:ext>
            </a:extLst>
          </p:cNvPr>
          <p:cNvSpPr txBox="1"/>
          <p:nvPr/>
        </p:nvSpPr>
        <p:spPr>
          <a:xfrm>
            <a:off x="1028700" y="2883548"/>
            <a:ext cx="535192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3200" b="1" dirty="0" err="1">
                <a:solidFill>
                  <a:srgbClr val="696D7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Analisis</a:t>
            </a:r>
            <a:r>
              <a:rPr lang="en-US" sz="3200" b="1" dirty="0">
                <a:solidFill>
                  <a:srgbClr val="696D76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Hasil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56A1AF6-9D97-6760-A488-4BCE99F8A0A5}"/>
              </a:ext>
            </a:extLst>
          </p:cNvPr>
          <p:cNvSpPr txBox="1"/>
          <p:nvPr/>
        </p:nvSpPr>
        <p:spPr>
          <a:xfrm>
            <a:off x="1028700" y="3526352"/>
            <a:ext cx="9784658" cy="362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Analisis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data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setiap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hasil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pengujian</a:t>
            </a:r>
            <a:endParaRPr lang="en-US" sz="2399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Hasil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ditinjau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dari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3 parameter</a:t>
            </a:r>
          </a:p>
          <a:p>
            <a:pPr marL="975358" lvl="2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Packet Delivery Ratio (PDR) : Tingkat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keberhasilan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pengiriman</a:t>
            </a: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paket</a:t>
            </a:r>
            <a:endParaRPr lang="en-US" sz="2399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75358" lvl="2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Latency : Waktu </a:t>
            </a: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pengiriman</a:t>
            </a:r>
            <a:endParaRPr lang="en-US" sz="2399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75358" lvl="2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Jangkauan</a:t>
            </a:r>
            <a:endParaRPr lang="en-US" sz="2399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63CB097-4896-FA2F-4AF1-34D1D477A3E5}"/>
              </a:ext>
            </a:extLst>
          </p:cNvPr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D91D99F-E6B4-9598-1FC1-369810923607}"/>
              </a:ext>
            </a:extLst>
          </p:cNvPr>
          <p:cNvSpPr txBox="1"/>
          <p:nvPr/>
        </p:nvSpPr>
        <p:spPr>
          <a:xfrm>
            <a:off x="12601471" y="9562467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</p:spTree>
    <p:extLst>
      <p:ext uri="{BB962C8B-B14F-4D97-AF65-F5344CB8AC3E}">
        <p14:creationId xmlns:p14="http://schemas.microsoft.com/office/powerpoint/2010/main" val="169127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5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ILMU KOMPUTER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0134" y="4350702"/>
            <a:ext cx="7627731" cy="16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BAB I</a:t>
            </a:r>
          </a:p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PENDAHULUAN</a:t>
            </a:r>
          </a:p>
        </p:txBody>
      </p:sp>
      <p:sp>
        <p:nvSpPr>
          <p:cNvPr id="5" name="Freeform 5"/>
          <p:cNvSpPr/>
          <p:nvPr/>
        </p:nvSpPr>
        <p:spPr>
          <a:xfrm>
            <a:off x="15569234" y="8449152"/>
            <a:ext cx="1052409" cy="263102"/>
          </a:xfrm>
          <a:custGeom>
            <a:avLst/>
            <a:gdLst/>
            <a:ahLst/>
            <a:cxnLst/>
            <a:rect l="l" t="t" r="r" b="b"/>
            <a:pathLst>
              <a:path w="1052409" h="263102">
                <a:moveTo>
                  <a:pt x="0" y="0"/>
                </a:moveTo>
                <a:lnTo>
                  <a:pt x="1052409" y="0"/>
                </a:lnTo>
                <a:lnTo>
                  <a:pt x="1052409" y="263102"/>
                </a:lnTo>
                <a:lnTo>
                  <a:pt x="0" y="263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601471" y="9525325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0" name="Freeform 10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92016" y="5681516"/>
            <a:ext cx="8503969" cy="814121"/>
            <a:chOff x="0" y="0"/>
            <a:chExt cx="2239728" cy="214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39728" cy="214419"/>
            </a:xfrm>
            <a:custGeom>
              <a:avLst/>
              <a:gdLst/>
              <a:ahLst/>
              <a:cxnLst/>
              <a:rect l="l" t="t" r="r" b="b"/>
              <a:pathLst>
                <a:path w="2239728" h="214419">
                  <a:moveTo>
                    <a:pt x="25491" y="0"/>
                  </a:moveTo>
                  <a:lnTo>
                    <a:pt x="2214238" y="0"/>
                  </a:lnTo>
                  <a:cubicBezTo>
                    <a:pt x="2228316" y="0"/>
                    <a:pt x="2239728" y="11413"/>
                    <a:pt x="2239728" y="25491"/>
                  </a:cubicBezTo>
                  <a:lnTo>
                    <a:pt x="2239728" y="188928"/>
                  </a:lnTo>
                  <a:cubicBezTo>
                    <a:pt x="2239728" y="203006"/>
                    <a:pt x="2228316" y="214419"/>
                    <a:pt x="2214238" y="214419"/>
                  </a:cubicBezTo>
                  <a:lnTo>
                    <a:pt x="25491" y="214419"/>
                  </a:lnTo>
                  <a:cubicBezTo>
                    <a:pt x="11413" y="214419"/>
                    <a:pt x="0" y="203006"/>
                    <a:pt x="0" y="188928"/>
                  </a:cubicBezTo>
                  <a:lnTo>
                    <a:pt x="0" y="25491"/>
                  </a:lnTo>
                  <a:cubicBezTo>
                    <a:pt x="0" y="11413"/>
                    <a:pt x="11413" y="0"/>
                    <a:pt x="25491" y="0"/>
                  </a:cubicBezTo>
                  <a:close/>
                </a:path>
              </a:pathLst>
            </a:custGeom>
            <a:solidFill>
              <a:srgbClr val="0C1D4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239728" cy="26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569234" y="8449152"/>
            <a:ext cx="1052409" cy="263102"/>
          </a:xfrm>
          <a:custGeom>
            <a:avLst/>
            <a:gdLst/>
            <a:ahLst/>
            <a:cxnLst/>
            <a:rect l="l" t="t" r="r" b="b"/>
            <a:pathLst>
              <a:path w="1052409" h="263102">
                <a:moveTo>
                  <a:pt x="0" y="0"/>
                </a:moveTo>
                <a:lnTo>
                  <a:pt x="1052409" y="0"/>
                </a:lnTo>
                <a:lnTo>
                  <a:pt x="1052409" y="263102"/>
                </a:lnTo>
                <a:lnTo>
                  <a:pt x="0" y="263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34264" y="3653648"/>
            <a:ext cx="12637944" cy="160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en-US" sz="120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TERIMA KASIH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36448" y="5773299"/>
            <a:ext cx="7615104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 spc="7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Kurang Lebihnya Mohon Dimaafkan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71595" y="1470063"/>
            <a:ext cx="1052409" cy="263102"/>
          </a:xfrm>
          <a:custGeom>
            <a:avLst/>
            <a:gdLst/>
            <a:ahLst/>
            <a:cxnLst/>
            <a:rect l="l" t="t" r="r" b="b"/>
            <a:pathLst>
              <a:path w="1052409" h="263102">
                <a:moveTo>
                  <a:pt x="0" y="0"/>
                </a:moveTo>
                <a:lnTo>
                  <a:pt x="1052408" y="0"/>
                </a:lnTo>
                <a:lnTo>
                  <a:pt x="1052408" y="263102"/>
                </a:lnTo>
                <a:lnTo>
                  <a:pt x="0" y="263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601471" y="9525325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5" name="Freeform 15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85090" y="3565192"/>
            <a:ext cx="7274210" cy="4082650"/>
          </a:xfrm>
          <a:custGeom>
            <a:avLst/>
            <a:gdLst/>
            <a:ahLst/>
            <a:cxnLst/>
            <a:rect l="l" t="t" r="r" b="b"/>
            <a:pathLst>
              <a:path w="7274210" h="4082650">
                <a:moveTo>
                  <a:pt x="0" y="0"/>
                </a:moveTo>
                <a:lnTo>
                  <a:pt x="7274210" y="0"/>
                </a:lnTo>
                <a:lnTo>
                  <a:pt x="7274210" y="4082650"/>
                </a:lnTo>
                <a:lnTo>
                  <a:pt x="0" y="4082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32598"/>
            <a:ext cx="7188425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Latar Belakang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393742"/>
            <a:ext cx="8025020" cy="422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4200"/>
              </a:lnSpc>
              <a:buFont typeface="Arial"/>
              <a:buChar char="•"/>
            </a:pP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Akses internet di Indonesia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belum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merata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→ ±19,34%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populasi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(55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juta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jiwa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)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belum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terhubung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[APJII 2025].</a:t>
            </a:r>
          </a:p>
          <a:p>
            <a:pPr marL="453390" lvl="1" indent="-226695" algn="just">
              <a:lnSpc>
                <a:spcPts val="4200"/>
              </a:lnSpc>
              <a:buFont typeface="Arial"/>
              <a:buChar char="•"/>
            </a:pP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sering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terputus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saat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bencana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alam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gempa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tsunami,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longsor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)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karena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infrastruktur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seluler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rusak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53390" lvl="1" indent="-226695" algn="just">
              <a:lnSpc>
                <a:spcPts val="4200"/>
              </a:lnSpc>
              <a:buFont typeface="Arial"/>
              <a:buChar char="•"/>
            </a:pP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Wilayah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terpencil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hutan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pegunungan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perairan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)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sulit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dijangkau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jaringan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seluler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53390" lvl="1" indent="-226695" algn="just">
              <a:lnSpc>
                <a:spcPts val="4200"/>
              </a:lnSpc>
              <a:buFont typeface="Arial"/>
              <a:buChar char="•"/>
            </a:pP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Solusi: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multi-hop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berbasis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LoRa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firmware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Meshtastic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→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pengiriman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pesan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tanpa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akses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internet.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1471" y="9525325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08518" y="2505059"/>
            <a:ext cx="4950782" cy="5276881"/>
          </a:xfrm>
          <a:custGeom>
            <a:avLst/>
            <a:gdLst/>
            <a:ahLst/>
            <a:cxnLst/>
            <a:rect l="l" t="t" r="r" b="b"/>
            <a:pathLst>
              <a:path w="4950782" h="5276881">
                <a:moveTo>
                  <a:pt x="0" y="0"/>
                </a:moveTo>
                <a:lnTo>
                  <a:pt x="4950782" y="0"/>
                </a:lnTo>
                <a:lnTo>
                  <a:pt x="4950782" y="5276882"/>
                </a:lnTo>
                <a:lnTo>
                  <a:pt x="0" y="5276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815" t="-10795" r="-13587" b="-967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4869" y="2187808"/>
            <a:ext cx="8138294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Rumusan Masalah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869" y="3365347"/>
            <a:ext cx="10772383" cy="262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4200"/>
              </a:lnSpc>
              <a:buAutoNum type="arabicPeriod"/>
            </a:pP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Bagaimana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merancang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sistem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pesan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berbasis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LoRa yang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dapat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beroperasi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lingkungan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tanpa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jaringan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internet (off-grid)?</a:t>
            </a:r>
          </a:p>
          <a:p>
            <a:pPr marL="453390" lvl="1" indent="-226695" algn="just">
              <a:lnSpc>
                <a:spcPts val="4200"/>
              </a:lnSpc>
              <a:buAutoNum type="arabicPeriod"/>
            </a:pP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Bagaimana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hasil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performa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sistem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pesan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multi-hop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berbasis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LoRa,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ditinjau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dari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Packet Delivery Ratio (PDR), latency, dan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jangkauan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kondisi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uji indoor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maupun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outdoor?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1471" y="9525325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16205" y="2690343"/>
            <a:ext cx="5143095" cy="5158680"/>
          </a:xfrm>
          <a:custGeom>
            <a:avLst/>
            <a:gdLst/>
            <a:ahLst/>
            <a:cxnLst/>
            <a:rect l="l" t="t" r="r" b="b"/>
            <a:pathLst>
              <a:path w="5143095" h="5158680">
                <a:moveTo>
                  <a:pt x="0" y="0"/>
                </a:moveTo>
                <a:lnTo>
                  <a:pt x="5143095" y="0"/>
                </a:lnTo>
                <a:lnTo>
                  <a:pt x="5143095" y="5158680"/>
                </a:lnTo>
                <a:lnTo>
                  <a:pt x="0" y="5158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601" t="-15139" r="-14358" b="-144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4869" y="2187808"/>
            <a:ext cx="8138294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Tujuan Penelitian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869" y="3421455"/>
            <a:ext cx="10622591" cy="3173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4200"/>
              </a:lnSpc>
              <a:buAutoNum type="arabicPeriod"/>
            </a:pP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Merancang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mengimplementasikan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sistem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pesan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berbasis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LoRa yang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mampu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beroperasi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lingkungan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tanpa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jaringan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internet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menggunakan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perangkat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TTGO LoRa32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firmware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Meshtastic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53390" lvl="1" indent="-226695" algn="just">
              <a:lnSpc>
                <a:spcPts val="4200"/>
              </a:lnSpc>
              <a:buAutoNum type="arabicPeriod"/>
            </a:pP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Mengevaluasi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kinerja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sistem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pesan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multi-hop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berbasis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LoRa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berdasarkan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parameter Packet Delivery Ratio (PDR), latency, dan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jangkauan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melalui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pengujian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kondisi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indoor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maupun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outdoor.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1471" y="9525325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59049" y="2626424"/>
            <a:ext cx="5000251" cy="5034151"/>
          </a:xfrm>
          <a:custGeom>
            <a:avLst/>
            <a:gdLst/>
            <a:ahLst/>
            <a:cxnLst/>
            <a:rect l="l" t="t" r="r" b="b"/>
            <a:pathLst>
              <a:path w="5000251" h="5034151">
                <a:moveTo>
                  <a:pt x="0" y="0"/>
                </a:moveTo>
                <a:lnTo>
                  <a:pt x="5000251" y="0"/>
                </a:lnTo>
                <a:lnTo>
                  <a:pt x="5000251" y="5034152"/>
                </a:lnTo>
                <a:lnTo>
                  <a:pt x="0" y="5034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519" t="-23190" r="-23858" b="-2120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4868" y="2386044"/>
            <a:ext cx="9743131" cy="87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Manfaat </a:t>
            </a:r>
            <a:r>
              <a:rPr lang="en-US" sz="6500" b="1" dirty="0" err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Penelitian</a:t>
            </a:r>
            <a:endParaRPr lang="en-US" sz="6500" b="1" dirty="0">
              <a:solidFill>
                <a:srgbClr val="0C1D4B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4869" y="3477955"/>
            <a:ext cx="10622591" cy="262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4200"/>
              </a:lnSpc>
              <a:buAutoNum type="arabicPeriod"/>
            </a:pP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Menyediakan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solusi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dapat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digunakan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di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daerah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terpencil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kondisi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darurat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ketika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jaringan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seluler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tidak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tersedia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53390" lvl="1" indent="-226695" algn="just">
              <a:lnSpc>
                <a:spcPts val="4200"/>
              </a:lnSpc>
              <a:buAutoNum type="arabicPeriod"/>
            </a:pP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Memberikan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referensi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teknis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bagi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pengembang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sistem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IoT dan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komunikasi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lokal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hemat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daya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mudah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diimplementasikan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53390" lvl="1" indent="-226695" algn="just">
              <a:lnSpc>
                <a:spcPts val="4200"/>
              </a:lnSpc>
              <a:buAutoNum type="arabicPeriod"/>
            </a:pP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Memberikan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keandalan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pengiriman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pesan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jangkauan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2100" dirty="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luas</a:t>
            </a:r>
            <a:endParaRPr lang="en-US" sz="2100" dirty="0">
              <a:solidFill>
                <a:srgbClr val="696D7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601471" y="9525325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56745" y="3209138"/>
            <a:ext cx="4802555" cy="3868725"/>
          </a:xfrm>
          <a:custGeom>
            <a:avLst/>
            <a:gdLst/>
            <a:ahLst/>
            <a:cxnLst/>
            <a:rect l="l" t="t" r="r" b="b"/>
            <a:pathLst>
              <a:path w="4802555" h="3868725">
                <a:moveTo>
                  <a:pt x="0" y="0"/>
                </a:moveTo>
                <a:lnTo>
                  <a:pt x="4802555" y="0"/>
                </a:lnTo>
                <a:lnTo>
                  <a:pt x="4802555" y="3868724"/>
                </a:lnTo>
                <a:lnTo>
                  <a:pt x="0" y="3868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531" t="-33817" r="-17834" b="-3049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 spc="50">
                <a:solidFill>
                  <a:srgbClr val="0C1D4B"/>
                </a:solidFill>
                <a:latin typeface="DM Sans Bold"/>
                <a:ea typeface="DM Sans Bold"/>
                <a:cs typeface="DM Sans Bold"/>
                <a:sym typeface="DM Sans Bold"/>
              </a:rPr>
              <a:t>ILMU KOMPUTER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4869" y="2240159"/>
            <a:ext cx="8494656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Batasan Masalah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869" y="3433123"/>
            <a:ext cx="10895103" cy="422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4200"/>
              </a:lnSpc>
              <a:buAutoNum type="arabicPeriod"/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Sistem komunikasi yang dirancang hanya mendukung pengiriman pesan teks antar pengguna</a:t>
            </a:r>
          </a:p>
          <a:p>
            <a:pPr marL="453390" lvl="1" indent="-226695" algn="just">
              <a:lnSpc>
                <a:spcPts val="4200"/>
              </a:lnSpc>
              <a:buAutoNum type="arabicPeriod"/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Perangkat keras yang digunakan sudah terintegrasi dengan ESP32 dan modul LoRa (TTGO LoRa32)</a:t>
            </a:r>
          </a:p>
          <a:p>
            <a:pPr marL="453390" lvl="1" indent="-226695" algn="just">
              <a:lnSpc>
                <a:spcPts val="4200"/>
              </a:lnSpc>
              <a:buAutoNum type="arabicPeriod"/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Sistem komunikasi beroperasi dalam jaringan lokal dengan konsep multi-hop tanpa infrastruktur jaringan internet atau seluler</a:t>
            </a:r>
          </a:p>
          <a:p>
            <a:pPr marL="453390" lvl="1" indent="-226695" algn="just">
              <a:lnSpc>
                <a:spcPts val="4200"/>
              </a:lnSpc>
              <a:buAutoNum type="arabicPeriod"/>
            </a:pPr>
            <a:r>
              <a:rPr lang="en-US" sz="2100">
                <a:solidFill>
                  <a:srgbClr val="696D76"/>
                </a:solidFill>
                <a:latin typeface="DM Sans"/>
                <a:ea typeface="DM Sans"/>
                <a:cs typeface="DM Sans"/>
                <a:sym typeface="DM Sans"/>
              </a:rPr>
              <a:t>Pengujian dilakukan dengan menggunakan tiga modul TTGO LoRa32 untuk merepresentasikan skenario komunikasi multi-hop antar perangkat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1471" y="9525325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05771"/>
            <a:ext cx="574347" cy="422929"/>
          </a:xfrm>
          <a:custGeom>
            <a:avLst/>
            <a:gdLst/>
            <a:ahLst/>
            <a:cxnLst/>
            <a:rect l="l" t="t" r="r" b="b"/>
            <a:pathLst>
              <a:path w="574347" h="422929">
                <a:moveTo>
                  <a:pt x="0" y="0"/>
                </a:moveTo>
                <a:lnTo>
                  <a:pt x="574347" y="0"/>
                </a:lnTo>
                <a:lnTo>
                  <a:pt x="574347" y="422929"/>
                </a:lnTo>
                <a:lnTo>
                  <a:pt x="0" y="42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289678" y="679450"/>
            <a:ext cx="29696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5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ILMU KOMPUTER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68111" y="4350702"/>
            <a:ext cx="9351779" cy="16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BAB II</a:t>
            </a:r>
          </a:p>
          <a:p>
            <a:pPr algn="ctr">
              <a:lnSpc>
                <a:spcPts val="6565"/>
              </a:lnSpc>
            </a:pPr>
            <a:r>
              <a:rPr lang="en-US" sz="6500" b="1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TINJAUAN PUSTAKA</a:t>
            </a:r>
          </a:p>
        </p:txBody>
      </p:sp>
      <p:sp>
        <p:nvSpPr>
          <p:cNvPr id="5" name="Freeform 5"/>
          <p:cNvSpPr/>
          <p:nvPr/>
        </p:nvSpPr>
        <p:spPr>
          <a:xfrm>
            <a:off x="15569234" y="8449152"/>
            <a:ext cx="1052409" cy="263102"/>
          </a:xfrm>
          <a:custGeom>
            <a:avLst/>
            <a:gdLst/>
            <a:ahLst/>
            <a:cxnLst/>
            <a:rect l="l" t="t" r="r" b="b"/>
            <a:pathLst>
              <a:path w="1052409" h="263102">
                <a:moveTo>
                  <a:pt x="0" y="0"/>
                </a:moveTo>
                <a:lnTo>
                  <a:pt x="1052409" y="0"/>
                </a:lnTo>
                <a:lnTo>
                  <a:pt x="1052409" y="263102"/>
                </a:lnTo>
                <a:lnTo>
                  <a:pt x="0" y="263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127839" y="9258300"/>
            <a:ext cx="22035035" cy="3565748"/>
            <a:chOff x="0" y="0"/>
            <a:chExt cx="5803466" cy="9391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03466" cy="939127"/>
            </a:xfrm>
            <a:custGeom>
              <a:avLst/>
              <a:gdLst/>
              <a:ahLst/>
              <a:cxnLst/>
              <a:rect l="l" t="t" r="r" b="b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803466" cy="9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601471" y="9525325"/>
            <a:ext cx="465782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b="1" spc="5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INFORMATIKA</a:t>
            </a:r>
          </a:p>
        </p:txBody>
      </p:sp>
      <p:sp>
        <p:nvSpPr>
          <p:cNvPr id="10" name="Freeform 10"/>
          <p:cNvSpPr/>
          <p:nvPr/>
        </p:nvSpPr>
        <p:spPr>
          <a:xfrm>
            <a:off x="924869" y="503413"/>
            <a:ext cx="782009" cy="765459"/>
          </a:xfrm>
          <a:custGeom>
            <a:avLst/>
            <a:gdLst/>
            <a:ahLst/>
            <a:cxnLst/>
            <a:rect l="l" t="t" r="r" b="b"/>
            <a:pathLst>
              <a:path w="782009" h="765459">
                <a:moveTo>
                  <a:pt x="0" y="0"/>
                </a:moveTo>
                <a:lnTo>
                  <a:pt x="782009" y="0"/>
                </a:lnTo>
                <a:lnTo>
                  <a:pt x="782009" y="765459"/>
                </a:lnTo>
                <a:lnTo>
                  <a:pt x="0" y="765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98582" y="679450"/>
            <a:ext cx="37269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C1D4B"/>
                </a:solidFill>
                <a:latin typeface="DM Sans"/>
                <a:ea typeface="DM Sans"/>
                <a:cs typeface="DM Sans"/>
                <a:sym typeface="DM Sans"/>
              </a:rPr>
              <a:t>UPN VETERAN JAWA TIMUR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1557</Words>
  <Application>Microsoft Office PowerPoint</Application>
  <PresentationFormat>Custom</PresentationFormat>
  <Paragraphs>260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Montserrat Bold</vt:lpstr>
      <vt:lpstr>Montserrat Heavy</vt:lpstr>
      <vt:lpstr>DM Sans Bold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Riset Informatika</dc:title>
  <cp:lastModifiedBy>iqbal al</cp:lastModifiedBy>
  <cp:revision>4</cp:revision>
  <dcterms:created xsi:type="dcterms:W3CDTF">2006-08-16T00:00:00Z</dcterms:created>
  <dcterms:modified xsi:type="dcterms:W3CDTF">2025-10-12T22:28:26Z</dcterms:modified>
  <dc:identifier>DAG1dQ-uAHI</dc:identifier>
</cp:coreProperties>
</file>